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95" r:id="rId4"/>
    <p:sldId id="259" r:id="rId5"/>
    <p:sldId id="296" r:id="rId6"/>
    <p:sldId id="297" r:id="rId7"/>
    <p:sldId id="298" r:id="rId8"/>
    <p:sldId id="299" r:id="rId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7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1182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4CC4C3-5D5F-48F0-A377-314D9C591E34}" type="datetimeFigureOut">
              <a:rPr lang="it-IT" smtClean="0"/>
              <a:pPr/>
              <a:t>24/09/2016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B56482-061E-4A51-951D-C54F403D090B}" type="slidenum">
              <a:rPr lang="it-IT" smtClean="0"/>
              <a:pPr/>
              <a:t>‹N›</a:t>
            </a:fld>
            <a:endParaRPr lang="it-IT"/>
          </a:p>
        </p:txBody>
      </p:sp>
    </p:spTree>
    <p:extLst>
      <p:ext uri="{BB962C8B-B14F-4D97-AF65-F5344CB8AC3E}">
        <p14:creationId xmlns:p14="http://schemas.microsoft.com/office/powerpoint/2010/main" val="3271914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8BB977E-D080-4412-B1AA-A15D075BB1DB}" type="datetimeFigureOut">
              <a:rPr lang="it-IT" smtClean="0"/>
              <a:pPr/>
              <a:t>24/09/2016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B9DC29-9010-4059-B558-BBA05C770F3E}"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8BB977E-D080-4412-B1AA-A15D075BB1DB}" type="datetimeFigureOut">
              <a:rPr lang="it-IT" smtClean="0"/>
              <a:pPr/>
              <a:t>24/09/2016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B9DC29-9010-4059-B558-BBA05C770F3E}"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8BB977E-D080-4412-B1AA-A15D075BB1DB}" type="datetimeFigureOut">
              <a:rPr lang="it-IT" smtClean="0"/>
              <a:pPr/>
              <a:t>24/09/2016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B9DC29-9010-4059-B558-BBA05C770F3E}"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8BB977E-D080-4412-B1AA-A15D075BB1DB}" type="datetimeFigureOut">
              <a:rPr lang="it-IT" smtClean="0"/>
              <a:pPr/>
              <a:t>24/09/2016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B9DC29-9010-4059-B558-BBA05C770F3E}"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8BB977E-D080-4412-B1AA-A15D075BB1DB}" type="datetimeFigureOut">
              <a:rPr lang="it-IT" smtClean="0"/>
              <a:pPr/>
              <a:t>24/09/2016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B9DC29-9010-4059-B558-BBA05C770F3E}"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8BB977E-D080-4412-B1AA-A15D075BB1DB}" type="datetimeFigureOut">
              <a:rPr lang="it-IT" smtClean="0"/>
              <a:pPr/>
              <a:t>24/09/2016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B9DC29-9010-4059-B558-BBA05C770F3E}"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8BB977E-D080-4412-B1AA-A15D075BB1DB}" type="datetimeFigureOut">
              <a:rPr lang="it-IT" smtClean="0"/>
              <a:pPr/>
              <a:t>24/09/2016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7B9DC29-9010-4059-B558-BBA05C770F3E}"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8BB977E-D080-4412-B1AA-A15D075BB1DB}" type="datetimeFigureOut">
              <a:rPr lang="it-IT" smtClean="0"/>
              <a:pPr/>
              <a:t>24/09/2016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7B9DC29-9010-4059-B558-BBA05C770F3E}"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8BB977E-D080-4412-B1AA-A15D075BB1DB}" type="datetimeFigureOut">
              <a:rPr lang="it-IT" smtClean="0"/>
              <a:pPr/>
              <a:t>24/09/2016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7B9DC29-9010-4059-B558-BBA05C770F3E}"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8BB977E-D080-4412-B1AA-A15D075BB1DB}" type="datetimeFigureOut">
              <a:rPr lang="it-IT" smtClean="0"/>
              <a:pPr/>
              <a:t>24/09/2016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B9DC29-9010-4059-B558-BBA05C770F3E}"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8BB977E-D080-4412-B1AA-A15D075BB1DB}" type="datetimeFigureOut">
              <a:rPr lang="it-IT" smtClean="0"/>
              <a:pPr/>
              <a:t>24/09/2016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B9DC29-9010-4059-B558-BBA05C770F3E}"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BB977E-D080-4412-B1AA-A15D075BB1DB}" type="datetimeFigureOut">
              <a:rPr lang="it-IT" smtClean="0"/>
              <a:pPr/>
              <a:t>24/09/2016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B9DC29-9010-4059-B558-BBA05C770F3E}"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2708920"/>
            <a:ext cx="7772400" cy="1470025"/>
          </a:xfrm>
        </p:spPr>
        <p:txBody>
          <a:bodyPr>
            <a:normAutofit fontScale="90000"/>
          </a:bodyPr>
          <a:lstStyle/>
          <a:p>
            <a:r>
              <a:rPr lang="it-IT" dirty="0" smtClean="0"/>
              <a:t/>
            </a:r>
            <a:br>
              <a:rPr lang="it-IT" dirty="0" smtClean="0"/>
            </a:br>
            <a:r>
              <a:rPr lang="it-IT" dirty="0" smtClean="0"/>
              <a:t/>
            </a:r>
            <a:br>
              <a:rPr lang="it-IT" dirty="0" smtClean="0"/>
            </a:br>
            <a:r>
              <a:rPr lang="it-IT" dirty="0" smtClean="0"/>
              <a:t/>
            </a:r>
            <a:br>
              <a:rPr lang="it-IT" dirty="0" smtClean="0"/>
            </a:br>
            <a:r>
              <a:rPr lang="it-IT" dirty="0" smtClean="0"/>
              <a:t>Linee Guida in applicazione della normativa sulla dotazione ed utilizzo dei Defibrillatori in ambito sportivo</a:t>
            </a:r>
            <a:br>
              <a:rPr lang="it-IT" dirty="0" smtClean="0"/>
            </a:br>
            <a:endParaRPr lang="it-IT" dirty="0"/>
          </a:p>
        </p:txBody>
      </p:sp>
      <p:pic>
        <p:nvPicPr>
          <p:cNvPr id="4" name="Immagine 3" descr="image001.jpg"/>
          <p:cNvPicPr>
            <a:picLocks noChangeAspect="1"/>
          </p:cNvPicPr>
          <p:nvPr/>
        </p:nvPicPr>
        <p:blipFill>
          <a:blip r:embed="rId2" cstate="print"/>
          <a:stretch>
            <a:fillRect/>
          </a:stretch>
        </p:blipFill>
        <p:spPr>
          <a:xfrm>
            <a:off x="1835696" y="318538"/>
            <a:ext cx="4968552" cy="211082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Legge e i Defibrillatori </a:t>
            </a:r>
            <a:br>
              <a:rPr lang="it-IT" b="1" dirty="0" smtClean="0"/>
            </a:br>
            <a:r>
              <a:rPr lang="it-IT" b="1" dirty="0" smtClean="0"/>
              <a:t>(art. 5 D.M. 20/07/2013)</a:t>
            </a:r>
            <a:endParaRPr lang="it-IT" dirty="0"/>
          </a:p>
        </p:txBody>
      </p:sp>
      <p:sp>
        <p:nvSpPr>
          <p:cNvPr id="3" name="Segnaposto contenuto 2"/>
          <p:cNvSpPr>
            <a:spLocks noGrp="1"/>
          </p:cNvSpPr>
          <p:nvPr>
            <p:ph idx="1"/>
          </p:nvPr>
        </p:nvSpPr>
        <p:spPr/>
        <p:txBody>
          <a:bodyPr>
            <a:normAutofit fontScale="77500" lnSpcReduction="20000"/>
          </a:bodyPr>
          <a:lstStyle/>
          <a:p>
            <a:pPr algn="just"/>
            <a:r>
              <a:rPr lang="it-IT" b="1" dirty="0" smtClean="0"/>
              <a:t>Le società sportive dilettantistiche devono dotarsi entro il 30 novembre 2016 di defibrillatori semiautomatici.</a:t>
            </a:r>
          </a:p>
          <a:p>
            <a:pPr algn="just"/>
            <a:r>
              <a:rPr lang="it-IT" b="1" dirty="0" smtClean="0"/>
              <a:t>L'onere della dotazione del defibrillatore semiautomatico e della sua manutenzione e' a carico della società'. </a:t>
            </a:r>
          </a:p>
          <a:p>
            <a:pPr algn="just"/>
            <a:r>
              <a:rPr lang="it-IT" b="1" dirty="0" smtClean="0"/>
              <a:t>Le società' che operano in uno stesso impianto sportivo, ivi compresi quelli scolastici, possono associarsi ai fini dell'attuazione delle indicazioni di cui al presente articolo.</a:t>
            </a:r>
          </a:p>
          <a:p>
            <a:pPr algn="just"/>
            <a:r>
              <a:rPr lang="it-IT" b="1" dirty="0" smtClean="0"/>
              <a:t>Le società' singole o associate possono demandare l'onere della dotazione e della manutenzione del defibrillatore semiautomatico al gestore dell'impianto attraverso un accordo che definisca anche le responsabilità' in ordine all'uso e alla gestione. </a:t>
            </a:r>
            <a:endParaRPr lang="it-IT"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Legge e i Defibrillatori </a:t>
            </a:r>
            <a:br>
              <a:rPr lang="it-IT" b="1" dirty="0" smtClean="0"/>
            </a:br>
            <a:r>
              <a:rPr lang="it-IT" b="1" dirty="0" smtClean="0"/>
              <a:t>(art. 5 D.M. 20/07/2013)</a:t>
            </a:r>
            <a:endParaRPr lang="it-IT" dirty="0"/>
          </a:p>
        </p:txBody>
      </p:sp>
      <p:sp>
        <p:nvSpPr>
          <p:cNvPr id="3" name="Segnaposto contenuto 2"/>
          <p:cNvSpPr>
            <a:spLocks noGrp="1"/>
          </p:cNvSpPr>
          <p:nvPr>
            <p:ph idx="1"/>
          </p:nvPr>
        </p:nvSpPr>
        <p:spPr/>
        <p:txBody>
          <a:bodyPr>
            <a:normAutofit lnSpcReduction="10000"/>
          </a:bodyPr>
          <a:lstStyle/>
          <a:p>
            <a:endParaRPr lang="it-IT" dirty="0" smtClean="0"/>
          </a:p>
          <a:p>
            <a:pPr algn="just"/>
            <a:r>
              <a:rPr lang="it-IT" b="1" dirty="0" smtClean="0"/>
              <a:t>Le Linee guida stabiliscono le modalità' di gestione dei defibrillatori semiautomatici da parte delle società' sportive professionistiche e dilettantistiche.</a:t>
            </a:r>
          </a:p>
          <a:p>
            <a:pPr algn="just"/>
            <a:r>
              <a:rPr lang="it-IT" b="1" dirty="0" smtClean="0"/>
              <a:t>Il CONI, nell'ambito della propria autonomia, adotta protocolli di Pronto soccorso sportivo defibrillato (PSS-D), della Federazione Medico Sportiva Italiana.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620688"/>
            <a:ext cx="8229600" cy="1143000"/>
          </a:xfrm>
        </p:spPr>
        <p:txBody>
          <a:bodyPr>
            <a:normAutofit/>
          </a:bodyPr>
          <a:lstStyle/>
          <a:p>
            <a:r>
              <a:rPr lang="it-IT" b="1" dirty="0" smtClean="0"/>
              <a:t>Modalità organizzative</a:t>
            </a:r>
            <a:endParaRPr lang="it-IT" dirty="0"/>
          </a:p>
        </p:txBody>
      </p:sp>
      <p:sp>
        <p:nvSpPr>
          <p:cNvPr id="3" name="Segnaposto contenuto 2"/>
          <p:cNvSpPr>
            <a:spLocks noGrp="1"/>
          </p:cNvSpPr>
          <p:nvPr>
            <p:ph idx="1"/>
          </p:nvPr>
        </p:nvSpPr>
        <p:spPr/>
        <p:txBody>
          <a:bodyPr>
            <a:noAutofit/>
          </a:bodyPr>
          <a:lstStyle/>
          <a:p>
            <a:pPr algn="just"/>
            <a:r>
              <a:rPr lang="it-IT" sz="1800" b="1" u="sng" dirty="0" smtClean="0"/>
              <a:t>Attività agonistica: </a:t>
            </a:r>
            <a:r>
              <a:rPr lang="it-IT" sz="1800" b="1" dirty="0" smtClean="0"/>
              <a:t>si intende una gara inserita in calendario federale (internazionale, nazionale o regionale), su pista omologata e con giudice di gara designato FISI. </a:t>
            </a:r>
          </a:p>
          <a:p>
            <a:pPr algn="just"/>
            <a:r>
              <a:rPr lang="it-IT" sz="1800" b="1" dirty="0" smtClean="0"/>
              <a:t>In tali manifestazioni l’obbligo di dotazione del DAE, e del personale di primo soccorso è di spettanza della Società Organizzatrice della gara. </a:t>
            </a:r>
          </a:p>
          <a:p>
            <a:pPr algn="just"/>
            <a:r>
              <a:rPr lang="it-IT" sz="1800" b="1" dirty="0" smtClean="0"/>
              <a:t>Nelle gare a dislivello, entrambi dovranno trovarsi alla partenza di gara ed essere collegati via radio o telefono con la direzione di gara, per assicurare l’immediata attivazione del soccorso. La collocazione a monte è derogabile solo se sia disponibile un mezzo a motore (es. motoslitta) per un più rapido raggiungimento del luogo ove sia necessario intervenire. La disponibilità del mezzo a motore è altresì auspicabile in tutti i tipi di gara. </a:t>
            </a:r>
          </a:p>
          <a:p>
            <a:pPr algn="just"/>
            <a:r>
              <a:rPr lang="it-IT" sz="1800" b="1" dirty="0" smtClean="0"/>
              <a:t>L’obbligo di dotazione del DAE può essere osservato anche mediante lo strumento convenzionale con il gestore dell’impianto, fermo restando che l’apparecchiatura dovrà essere disponibile sul campo di gara con le modalità sopra definite.</a:t>
            </a:r>
            <a:endParaRPr lang="it-IT" sz="18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620688"/>
            <a:ext cx="8229600" cy="1143000"/>
          </a:xfrm>
        </p:spPr>
        <p:txBody>
          <a:bodyPr>
            <a:normAutofit/>
          </a:bodyPr>
          <a:lstStyle/>
          <a:p>
            <a:r>
              <a:rPr lang="it-IT" b="1" dirty="0" smtClean="0"/>
              <a:t>Modalità organizzative</a:t>
            </a:r>
            <a:endParaRPr lang="it-IT" dirty="0"/>
          </a:p>
        </p:txBody>
      </p:sp>
      <p:sp>
        <p:nvSpPr>
          <p:cNvPr id="3" name="Segnaposto contenuto 2"/>
          <p:cNvSpPr>
            <a:spLocks noGrp="1"/>
          </p:cNvSpPr>
          <p:nvPr>
            <p:ph idx="1"/>
          </p:nvPr>
        </p:nvSpPr>
        <p:spPr/>
        <p:txBody>
          <a:bodyPr>
            <a:noAutofit/>
          </a:bodyPr>
          <a:lstStyle/>
          <a:p>
            <a:pPr algn="just"/>
            <a:r>
              <a:rPr lang="it-IT" sz="2000" b="1" u="sng" dirty="0" smtClean="0"/>
              <a:t>Attività di allenamento: </a:t>
            </a:r>
            <a:r>
              <a:rPr lang="it-IT" sz="2000" b="1" dirty="0" smtClean="0"/>
              <a:t>si intende la simulazione di un percorso di gara su pista riservata nel rispetto delle disposizioni di cui all’Art. 4, comma 2, della Legge 24 dicembre 2003, n. 363 "Norme in materia di sicurezza nella pratica degli sport invernali da discesa e da fondo". </a:t>
            </a:r>
          </a:p>
          <a:p>
            <a:pPr algn="just"/>
            <a:r>
              <a:rPr lang="it-IT" sz="2000" b="1" dirty="0" smtClean="0"/>
              <a:t>Anche in questo caso si raccomanda alle società, in alternativa alla dotazione e manutenzione di un proprio DAE, di convenzionarsi con il gestore dell’impianto per la disponibilità del DAE, mentre sarà obbligo della medesima assicurare in situ la presenza di almeno un </a:t>
            </a:r>
            <a:r>
              <a:rPr lang="it-IT" sz="2000" b="1" u="sng" dirty="0" smtClean="0"/>
              <a:t>operatore certificato </a:t>
            </a:r>
            <a:r>
              <a:rPr lang="it-IT" sz="2000" b="1" u="sng" dirty="0" err="1" smtClean="0"/>
              <a:t>PSS-D</a:t>
            </a:r>
            <a:r>
              <a:rPr lang="it-IT" sz="2000" b="1" u="sng" dirty="0" smtClean="0"/>
              <a:t>. </a:t>
            </a:r>
          </a:p>
          <a:p>
            <a:pPr algn="just"/>
            <a:r>
              <a:rPr lang="it-IT" sz="2000" b="1" dirty="0" smtClean="0"/>
              <a:t>E’ da ritenersi esclusa da obblighi formali di Legge, la semplice attività </a:t>
            </a:r>
            <a:r>
              <a:rPr lang="it-IT" sz="2000" b="1" dirty="0" err="1" smtClean="0"/>
              <a:t>addestrativa</a:t>
            </a:r>
            <a:r>
              <a:rPr lang="it-IT" sz="2000" b="1" dirty="0" smtClean="0"/>
              <a:t> in campo libero.</a:t>
            </a:r>
            <a:endParaRPr lang="it-IT" sz="2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620688"/>
            <a:ext cx="8229600" cy="1143000"/>
          </a:xfrm>
        </p:spPr>
        <p:txBody>
          <a:bodyPr>
            <a:normAutofit/>
          </a:bodyPr>
          <a:lstStyle/>
          <a:p>
            <a:r>
              <a:rPr lang="it-IT" b="1" dirty="0" smtClean="0"/>
              <a:t>Certificazione PSS-D</a:t>
            </a:r>
            <a:endParaRPr lang="it-IT" dirty="0"/>
          </a:p>
        </p:txBody>
      </p:sp>
      <p:sp>
        <p:nvSpPr>
          <p:cNvPr id="3" name="Segnaposto contenuto 2"/>
          <p:cNvSpPr>
            <a:spLocks noGrp="1"/>
          </p:cNvSpPr>
          <p:nvPr>
            <p:ph idx="1"/>
          </p:nvPr>
        </p:nvSpPr>
        <p:spPr/>
        <p:txBody>
          <a:bodyPr>
            <a:noAutofit/>
          </a:bodyPr>
          <a:lstStyle/>
          <a:p>
            <a:pPr algn="just"/>
            <a:r>
              <a:rPr lang="it-IT" sz="2000" b="1" dirty="0" smtClean="0"/>
              <a:t>In ottemperanza a quanto previsto dal medesimo Decreto, il CONI ha recentemente approvato le linee guida di PSS-D (Pronto Soccorso Sportivo Defibrillato) della Federazione Medico Sportiva Italiana (FMSI), un protocollo di primaria importanza che integra il tradizionale del BLSD (</a:t>
            </a:r>
            <a:r>
              <a:rPr lang="it-IT" sz="2000" b="1" dirty="0" err="1" smtClean="0"/>
              <a:t>Basic</a:t>
            </a:r>
            <a:r>
              <a:rPr lang="it-IT" sz="2000" b="1" dirty="0" smtClean="0"/>
              <a:t> Life </a:t>
            </a:r>
            <a:r>
              <a:rPr lang="it-IT" sz="2000" b="1" dirty="0" err="1" smtClean="0"/>
              <a:t>Support</a:t>
            </a:r>
            <a:r>
              <a:rPr lang="it-IT" sz="2000" b="1" dirty="0" smtClean="0"/>
              <a:t> </a:t>
            </a:r>
            <a:r>
              <a:rPr lang="it-IT" sz="2000" b="1" dirty="0" err="1" smtClean="0"/>
              <a:t>Defibrillation</a:t>
            </a:r>
            <a:r>
              <a:rPr lang="it-IT" sz="2000" b="1" dirty="0" smtClean="0"/>
              <a:t>).</a:t>
            </a:r>
          </a:p>
          <a:p>
            <a:pPr algn="just"/>
            <a:r>
              <a:rPr lang="it-IT" sz="2000" b="1" dirty="0" smtClean="0"/>
              <a:t>assicura all’operatore l’idonea preparazione a gestire emergenze traumatiche e/o mediche, quali ad esempio concussione cerebrale, traumi addominali, nasali ed oculari, traumi osteo-articolari, ecc. e dunque preparati ad affrontare ogni tipo di emergenza, in gara ed allenamento, in base ai rischi specifici dei vari sport. </a:t>
            </a:r>
          </a:p>
          <a:p>
            <a:pPr algn="just"/>
            <a:r>
              <a:rPr lang="it-IT" sz="2000" b="1" dirty="0" smtClean="0"/>
              <a:t>L’obiettivo è quello di assicurare la presenza negli staff delle Federazioni e delle Società Sportive affiliate di operatori sportivi “certificati PSS-D” e dunque preparati ad affrontare ogni tipo di emergenza, in gara ed allenamento, in base ai rischi specifici dei vari sport. </a:t>
            </a:r>
          </a:p>
          <a:p>
            <a:pPr algn="just"/>
            <a:endParaRPr lang="it-IT" sz="2000"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620688"/>
            <a:ext cx="8229600" cy="1143000"/>
          </a:xfrm>
        </p:spPr>
        <p:txBody>
          <a:bodyPr>
            <a:normAutofit/>
          </a:bodyPr>
          <a:lstStyle/>
          <a:p>
            <a:r>
              <a:rPr lang="it-IT" b="1" dirty="0" smtClean="0"/>
              <a:t>Certificazione PSS-D</a:t>
            </a:r>
            <a:endParaRPr lang="it-IT" dirty="0"/>
          </a:p>
        </p:txBody>
      </p:sp>
      <p:sp>
        <p:nvSpPr>
          <p:cNvPr id="3" name="Segnaposto contenuto 2"/>
          <p:cNvSpPr>
            <a:spLocks noGrp="1"/>
          </p:cNvSpPr>
          <p:nvPr>
            <p:ph idx="1"/>
          </p:nvPr>
        </p:nvSpPr>
        <p:spPr/>
        <p:txBody>
          <a:bodyPr>
            <a:noAutofit/>
          </a:bodyPr>
          <a:lstStyle/>
          <a:p>
            <a:pPr algn="just"/>
            <a:r>
              <a:rPr lang="it-IT" sz="2000" b="1" dirty="0" smtClean="0"/>
              <a:t>I corsi di formazione specifica per il PSSD, che permetteranno alle società sportive di ottemperare agli obblighi previsti dal sopra richiamato Decreto, saranno tenuti da “Istruttori certificati PSS-D della FMSI”, mentre per gli aspetti </a:t>
            </a:r>
            <a:r>
              <a:rPr lang="it-IT" sz="2000" b="1" dirty="0" err="1" smtClean="0"/>
              <a:t>logistico-organizzativi</a:t>
            </a:r>
            <a:r>
              <a:rPr lang="it-IT" sz="2000" b="1" dirty="0" smtClean="0"/>
              <a:t> saranno a carico delle strutture regionali del CONI.</a:t>
            </a:r>
          </a:p>
          <a:p>
            <a:pPr algn="just"/>
            <a:r>
              <a:rPr lang="it-IT" sz="2000" b="1" dirty="0" smtClean="0"/>
              <a:t>ritenendo di primaria importanza assicurare la presenza di operatori sportivi “certificati PSS-D” nelle proprie attività la FISI introdurrà quale requisito obbligatorio per i tecnici federali la certificazione PSS-D a partire dai prossimi corsi di formazione e di aggiornamento. </a:t>
            </a:r>
          </a:p>
          <a:p>
            <a:pPr algn="just"/>
            <a:r>
              <a:rPr lang="it-IT" sz="2000" b="1" dirty="0" smtClean="0"/>
              <a:t>Pertanto la presenza alle attività di gara e di allenamento di un tecnico diplomato consentirà alle Società, insieme con la disponibilità in loco di un DAE, la garanzia di adempiere agli obblighi di Legge. </a:t>
            </a:r>
            <a:endParaRPr lang="it-IT" sz="20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620688"/>
            <a:ext cx="8229600" cy="1143000"/>
          </a:xfrm>
        </p:spPr>
        <p:txBody>
          <a:bodyPr>
            <a:normAutofit/>
          </a:bodyPr>
          <a:lstStyle/>
          <a:p>
            <a:r>
              <a:rPr lang="it-IT" b="1" dirty="0" smtClean="0"/>
              <a:t>Responsabilità</a:t>
            </a:r>
            <a:endParaRPr lang="it-IT" dirty="0"/>
          </a:p>
        </p:txBody>
      </p:sp>
      <p:sp>
        <p:nvSpPr>
          <p:cNvPr id="3" name="Segnaposto contenuto 2"/>
          <p:cNvSpPr>
            <a:spLocks noGrp="1"/>
          </p:cNvSpPr>
          <p:nvPr>
            <p:ph idx="1"/>
          </p:nvPr>
        </p:nvSpPr>
        <p:spPr/>
        <p:txBody>
          <a:bodyPr>
            <a:noAutofit/>
          </a:bodyPr>
          <a:lstStyle/>
          <a:p>
            <a:pPr algn="just"/>
            <a:r>
              <a:rPr lang="it-IT" sz="2000" b="1" dirty="0" smtClean="0"/>
              <a:t>La società' e' responsabile della presenza e del regolare funzionamento del dispositivo.</a:t>
            </a:r>
          </a:p>
          <a:p>
            <a:pPr algn="just"/>
            <a:r>
              <a:rPr lang="it-IT" sz="2000" b="1" dirty="0" smtClean="0"/>
              <a:t>I DAE devono essere mantenuti in condizioni di operatività'; la batteria deve possedere carica sufficiente a garantirne il funzionamento; le piastre adesive devono essere sostituite alla scadenza. </a:t>
            </a:r>
          </a:p>
          <a:p>
            <a:pPr algn="just"/>
            <a:r>
              <a:rPr lang="it-IT" sz="2000" b="1" dirty="0" smtClean="0"/>
              <a:t>Deve essere identificato un referente incaricato di verificarne regolarmente l'operatività'. </a:t>
            </a:r>
          </a:p>
          <a:p>
            <a:pPr algn="just"/>
            <a:r>
              <a:rPr lang="it-IT" sz="2000" b="1" dirty="0" smtClean="0"/>
              <a:t>La presenza di una persona formata all'utilizzo del defibrillatore deve essere garantita nel corso delle gare e degli allenamenti. </a:t>
            </a:r>
          </a:p>
          <a:p>
            <a:pPr algn="just"/>
            <a:r>
              <a:rPr lang="it-IT" sz="2000" b="1" dirty="0" smtClean="0"/>
              <a:t>L'attività' di soccorso non rappresenta per il personale formato un obbligo legale che e' previsto soltanto per il personale sanitario.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1202</TotalTime>
  <Words>827</Words>
  <Application>Microsoft Office PowerPoint</Application>
  <PresentationFormat>Presentazione su schermo (4:3)</PresentationFormat>
  <Paragraphs>33</Paragraphs>
  <Slides>8</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8</vt:i4>
      </vt:variant>
    </vt:vector>
  </HeadingPairs>
  <TitlesOfParts>
    <vt:vector size="11" baseType="lpstr">
      <vt:lpstr>Arial</vt:lpstr>
      <vt:lpstr>Calibri</vt:lpstr>
      <vt:lpstr>Tema di Office</vt:lpstr>
      <vt:lpstr>   Linee Guida in applicazione della normativa sulla dotazione ed utilizzo dei Defibrillatori in ambito sportivo </vt:lpstr>
      <vt:lpstr>La Legge e i Defibrillatori  (art. 5 D.M. 20/07/2013)</vt:lpstr>
      <vt:lpstr>La Legge e i Defibrillatori  (art. 5 D.M. 20/07/2013)</vt:lpstr>
      <vt:lpstr>Modalità organizzative</vt:lpstr>
      <vt:lpstr>Modalità organizzative</vt:lpstr>
      <vt:lpstr>Certificazione PSS-D</vt:lpstr>
      <vt:lpstr>Certificazione PSS-D</vt:lpstr>
      <vt:lpstr>Responsabilità</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di Formazione per Istruttori FITri</dc:title>
  <dc:creator>user</dc:creator>
  <cp:lastModifiedBy>Utente</cp:lastModifiedBy>
  <cp:revision>129</cp:revision>
  <dcterms:created xsi:type="dcterms:W3CDTF">2013-10-25T19:24:11Z</dcterms:created>
  <dcterms:modified xsi:type="dcterms:W3CDTF">2016-09-24T19:45:55Z</dcterms:modified>
</cp:coreProperties>
</file>